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8" r:id="rId12"/>
    <p:sldId id="269" r:id="rId13"/>
    <p:sldId id="270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5/6/2016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slide" Target="slide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8.png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http://www.ansys.com/Support/platform-suppor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6.xml"/><Relationship Id="rId12" Type="http://schemas.openxmlformats.org/officeDocument/2006/relationships/slide" Target="slide1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slide" Target="slide13.xml"/><Relationship Id="rId5" Type="http://schemas.openxmlformats.org/officeDocument/2006/relationships/slide" Target="slide5.xml"/><Relationship Id="rId10" Type="http://schemas.openxmlformats.org/officeDocument/2006/relationships/slide" Target="slide11.xml"/><Relationship Id="rId4" Type="http://schemas.openxmlformats.org/officeDocument/2006/relationships/image" Target="../media/image5.png"/><Relationship Id="rId9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slide" Target="slide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slide" Target="slide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slide" Target="slide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Implementation of </a:t>
            </a:r>
            <a:r>
              <a:rPr lang="en-US" dirty="0" smtClean="0"/>
              <a:t>2 Antenna Array Static Beam-Steering </a:t>
            </a:r>
            <a:r>
              <a:rPr lang="en-US" dirty="0"/>
              <a:t>Front-Ends at 2.4 GHz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b="1" dirty="0" smtClean="0"/>
              <a:t>Submitted By</a:t>
            </a:r>
            <a:r>
              <a:rPr lang="en-US" sz="2800" dirty="0" smtClean="0"/>
              <a:t>:</a:t>
            </a:r>
          </a:p>
          <a:p>
            <a:pPr marL="0" indent="0">
              <a:buNone/>
            </a:pPr>
            <a:r>
              <a:rPr lang="en-US" sz="2800" dirty="0" smtClean="0"/>
              <a:t>     </a:t>
            </a:r>
            <a:r>
              <a:rPr lang="en-US" sz="2800" dirty="0" smtClean="0"/>
              <a:t>Rahul Khanna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    </a:t>
            </a:r>
            <a:r>
              <a:rPr lang="en-US" sz="2800" dirty="0" smtClean="0"/>
              <a:t>13BEC0700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     </a:t>
            </a:r>
            <a:r>
              <a:rPr lang="en-US" sz="2800" dirty="0" smtClean="0"/>
              <a:t>F1 </a:t>
            </a:r>
            <a:r>
              <a:rPr lang="en-US" sz="2800" dirty="0" smtClean="0"/>
              <a:t>slot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b="1" dirty="0" smtClean="0"/>
              <a:t>Submitted To:</a:t>
            </a:r>
          </a:p>
          <a:p>
            <a:pPr marL="0" indent="0">
              <a:buNone/>
            </a:pPr>
            <a:r>
              <a:rPr lang="en-US" sz="2800" dirty="0" smtClean="0"/>
              <a:t>     Prof. </a:t>
            </a:r>
            <a:r>
              <a:rPr lang="en-US" sz="2800" dirty="0" err="1" smtClean="0"/>
              <a:t>Prabu</a:t>
            </a:r>
            <a:r>
              <a:rPr lang="en-US" sz="2800" dirty="0" smtClean="0"/>
              <a:t> K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54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Total </a:t>
            </a:r>
            <a:r>
              <a:rPr lang="en-US" dirty="0" err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Dierectivity</a:t>
            </a: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: (DB)  </a:t>
            </a:r>
            <a: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[Radiation Pattern]</a:t>
            </a:r>
            <a:endParaRPr lang="en-US" dirty="0"/>
          </a:p>
        </p:txBody>
      </p:sp>
      <p:pic>
        <p:nvPicPr>
          <p:cNvPr id="5" name="2d_plo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283" y="2222500"/>
            <a:ext cx="8178084" cy="4093218"/>
          </a:xfrm>
        </p:spPr>
      </p:pic>
      <p:sp>
        <p:nvSpPr>
          <p:cNvPr id="4" name="Left Arrow 3"/>
          <p:cNvSpPr/>
          <p:nvPr/>
        </p:nvSpPr>
        <p:spPr>
          <a:xfrm>
            <a:off x="11075831" y="6315718"/>
            <a:ext cx="941399" cy="54228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hlinkClick r:id="rId5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7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74" y="1307887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My contribution in the project is that I have replaced the branch line coupler with </a:t>
            </a:r>
            <a:r>
              <a:rPr lang="en-US" dirty="0" err="1" smtClean="0"/>
              <a:t>varactor</a:t>
            </a:r>
            <a:r>
              <a:rPr lang="en-US" dirty="0" smtClean="0"/>
              <a:t> (phase shifter) with two </a:t>
            </a:r>
            <a:r>
              <a:rPr lang="en-US" dirty="0" err="1" smtClean="0"/>
              <a:t>microstrip</a:t>
            </a:r>
            <a:r>
              <a:rPr lang="en-US" dirty="0" smtClean="0"/>
              <a:t> lines of varying lengths to obtain the phase shift.</a:t>
            </a:r>
          </a:p>
          <a:p>
            <a:pPr marL="0" indent="0">
              <a:buNone/>
            </a:pPr>
            <a:r>
              <a:rPr lang="en-US" dirty="0" smtClean="0"/>
              <a:t>Also, I have obtain the results for 0, 45, 90, 135, 180, 225, 270, 315 </a:t>
            </a:r>
            <a:r>
              <a:rPr lang="en-US" dirty="0" err="1" smtClean="0"/>
              <a:t>deg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>
            <a:off x="11075831" y="6315718"/>
            <a:ext cx="941399" cy="54228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hlinkClick r:id="rId2" action="ppaction://hlinksldjump"/>
              </a:rPr>
              <a:t>Back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4195750"/>
            <a:ext cx="2562583" cy="239110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636394" y="5151549"/>
            <a:ext cx="991674" cy="73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677" y="4195750"/>
            <a:ext cx="2806780" cy="232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1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890" y="932413"/>
            <a:ext cx="5079812" cy="363651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Results obtained in my project are approximately similar to that in base paper.</a:t>
            </a:r>
            <a:endParaRPr lang="en-US" dirty="0"/>
          </a:p>
        </p:txBody>
      </p:sp>
      <p:sp>
        <p:nvSpPr>
          <p:cNvPr id="4" name="Left Arrow 3">
            <a:hlinkClick r:id="rId2" action="ppaction://hlinksldjump"/>
          </p:cNvPr>
          <p:cNvSpPr/>
          <p:nvPr/>
        </p:nvSpPr>
        <p:spPr>
          <a:xfrm>
            <a:off x="11075831" y="6315718"/>
            <a:ext cx="941399" cy="54228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hlinkClick r:id="rId2" action="ppaction://hlinksldjump"/>
              </a:rPr>
              <a:t>Back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3597238"/>
            <a:ext cx="4007195" cy="2404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79" y="3687658"/>
            <a:ext cx="4968319" cy="2340671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>
          <a:xfrm>
            <a:off x="5299657" y="4651931"/>
            <a:ext cx="528034" cy="4121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3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Circuits With Phase Shifts from 0-360 </a:t>
            </a:r>
            <a:r>
              <a:rPr lang="en-US" dirty="0" err="1" smtClean="0"/>
              <a:t>deg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Left Arrow 3">
            <a:hlinkClick r:id="rId4" action="ppaction://hlinksldjump"/>
          </p:cNvPr>
          <p:cNvSpPr/>
          <p:nvPr/>
        </p:nvSpPr>
        <p:spPr>
          <a:xfrm>
            <a:off x="11075831" y="6315718"/>
            <a:ext cx="941399" cy="54228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hlinkClick r:id="rId4" action="ppaction://hlinksldjump"/>
              </a:rPr>
              <a:t>Back</a:t>
            </a:r>
            <a:endParaRPr lang="en-US" dirty="0"/>
          </a:p>
        </p:txBody>
      </p:sp>
      <p:pic>
        <p:nvPicPr>
          <p:cNvPr id="10" name="circui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1679" y="2222500"/>
            <a:ext cx="7486471" cy="3636963"/>
          </a:xfrm>
        </p:spPr>
      </p:pic>
    </p:spTree>
    <p:extLst>
      <p:ext uri="{BB962C8B-B14F-4D97-AF65-F5344CB8AC3E}">
        <p14:creationId xmlns:p14="http://schemas.microsoft.com/office/powerpoint/2010/main" val="278953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707" y="2518501"/>
            <a:ext cx="10554574" cy="363651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Base research </a:t>
            </a:r>
            <a:r>
              <a:rPr lang="en-US" dirty="0"/>
              <a:t>paper on “Implementation of Beam-Steering Front-Ends at 2.4 GHz</a:t>
            </a:r>
            <a:r>
              <a:rPr lang="en-US" dirty="0" smtClean="0"/>
              <a:t>”.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Microwave Engineering David M </a:t>
            </a:r>
            <a:r>
              <a:rPr lang="en-US" dirty="0" err="1" smtClean="0"/>
              <a:t>Pozar</a:t>
            </a:r>
            <a:r>
              <a:rPr lang="en-US" dirty="0" smtClean="0"/>
              <a:t> 4</a:t>
            </a:r>
            <a:r>
              <a:rPr lang="en-US" baseline="30000" dirty="0" smtClean="0"/>
              <a:t>th</a:t>
            </a:r>
            <a:r>
              <a:rPr lang="en-US" dirty="0" smtClean="0"/>
              <a:t> edition Wiley-2012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Wikipedia- Beam steering, phase shifters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HFSS : </a:t>
            </a:r>
            <a:r>
              <a:rPr lang="en-US" dirty="0" smtClean="0">
                <a:hlinkClick r:id="rId2"/>
              </a:rPr>
              <a:t>www.ansys.com/Support/</a:t>
            </a:r>
            <a:r>
              <a:rPr lang="en-US" b="1" dirty="0" smtClean="0">
                <a:hlinkClick r:id="rId2"/>
              </a:rPr>
              <a:t>platform</a:t>
            </a:r>
            <a:r>
              <a:rPr lang="en-US" dirty="0" smtClean="0">
                <a:hlinkClick r:id="rId2"/>
              </a:rPr>
              <a:t>-support</a:t>
            </a: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 algn="ctr">
              <a:buNone/>
            </a:pPr>
            <a:endParaRPr lang="en-US" sz="2400" b="1" dirty="0" smtClean="0"/>
          </a:p>
          <a:p>
            <a:pPr marL="0" indent="0" algn="ctr">
              <a:buNone/>
            </a:pPr>
            <a:r>
              <a:rPr lang="en-US" sz="2400" b="1" dirty="0" smtClean="0"/>
              <a:t>THANK YOU</a:t>
            </a:r>
            <a:endParaRPr lang="en-US" sz="24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>
            <a:hlinkClick r:id="rId3" action="ppaction://hlinksldjump"/>
          </p:cNvPr>
          <p:cNvSpPr/>
          <p:nvPr/>
        </p:nvSpPr>
        <p:spPr>
          <a:xfrm>
            <a:off x="11075831" y="6315718"/>
            <a:ext cx="941399" cy="54228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hlinkClick r:id="rId3" action="ppaction://hlinksldjump"/>
              </a:rPr>
              <a:t>Back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940158" y="4881093"/>
            <a:ext cx="10135673" cy="12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28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Steering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010" y="2235165"/>
            <a:ext cx="6496488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Beam steering </a:t>
            </a:r>
            <a:r>
              <a:rPr lang="en-US" dirty="0" smtClean="0"/>
              <a:t> </a:t>
            </a:r>
            <a:r>
              <a:rPr lang="en-US" dirty="0"/>
              <a:t>is about changing the direction of the </a:t>
            </a:r>
            <a:r>
              <a:rPr lang="en-US" dirty="0" smtClean="0"/>
              <a:t>main lobe</a:t>
            </a:r>
            <a:r>
              <a:rPr lang="en-US" dirty="0"/>
              <a:t> of a </a:t>
            </a:r>
            <a:r>
              <a:rPr lang="en-US" dirty="0" smtClean="0"/>
              <a:t>radiation pattern.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 </a:t>
            </a:r>
            <a:r>
              <a:rPr lang="en-US" dirty="0" smtClean="0"/>
              <a:t>radio</a:t>
            </a:r>
            <a:r>
              <a:rPr lang="en-US" dirty="0"/>
              <a:t> systems, beam steering may be accomplished by </a:t>
            </a:r>
            <a:r>
              <a:rPr lang="en-US" dirty="0" smtClean="0"/>
              <a:t>switching</a:t>
            </a:r>
            <a:r>
              <a:rPr lang="en-US" dirty="0"/>
              <a:t> the </a:t>
            </a:r>
            <a:r>
              <a:rPr lang="en-US" dirty="0" smtClean="0"/>
              <a:t>antenna</a:t>
            </a:r>
            <a:r>
              <a:rPr lang="en-US" dirty="0"/>
              <a:t> elements or by changing the relative </a:t>
            </a:r>
            <a:r>
              <a:rPr lang="en-US" dirty="0" smtClean="0"/>
              <a:t>phases</a:t>
            </a:r>
            <a:r>
              <a:rPr lang="en-US" dirty="0"/>
              <a:t> of </a:t>
            </a:r>
            <a:r>
              <a:rPr lang="en-US" dirty="0" smtClean="0"/>
              <a:t>the RF signals</a:t>
            </a:r>
            <a:r>
              <a:rPr lang="en-US" dirty="0"/>
              <a:t> driving the elements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 </a:t>
            </a:r>
            <a:r>
              <a:rPr lang="en-US" dirty="0" smtClean="0"/>
              <a:t>optical systems, </a:t>
            </a:r>
            <a:r>
              <a:rPr lang="en-US" dirty="0"/>
              <a:t>beam steering may be accomplished by changing the </a:t>
            </a:r>
            <a:r>
              <a:rPr lang="en-US" dirty="0" smtClean="0"/>
              <a:t>refractive index</a:t>
            </a:r>
            <a:r>
              <a:rPr lang="en-US" dirty="0"/>
              <a:t> of the </a:t>
            </a:r>
            <a:r>
              <a:rPr lang="en-US" dirty="0" smtClean="0"/>
              <a:t>medium</a:t>
            </a:r>
            <a:r>
              <a:rPr lang="en-US" dirty="0"/>
              <a:t> through which the beam is transmitted 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417" y="3429000"/>
            <a:ext cx="4572000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9" t="23298" r="-1558"/>
          <a:stretch/>
        </p:blipFill>
        <p:spPr>
          <a:xfrm>
            <a:off x="9620518" y="1931831"/>
            <a:ext cx="1790164" cy="14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5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Design (Basic):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737" y="2218682"/>
            <a:ext cx="3277286" cy="12071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Substrate:  </a:t>
            </a:r>
            <a:r>
              <a:rPr lang="en-US" dirty="0" err="1" smtClean="0"/>
              <a:t>Er</a:t>
            </a:r>
            <a:r>
              <a:rPr lang="en-US" dirty="0" smtClean="0"/>
              <a:t>=3.4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H=0.59mm</a:t>
            </a:r>
          </a:p>
          <a:p>
            <a:pPr marL="0" indent="0">
              <a:buNone/>
            </a:pPr>
            <a:r>
              <a:rPr lang="en-US" dirty="0" smtClean="0"/>
              <a:t>                         T=0.254mm</a:t>
            </a:r>
          </a:p>
          <a:p>
            <a:pPr marL="0" indent="0">
              <a:buNone/>
            </a:pPr>
            <a:r>
              <a:rPr lang="en-US" dirty="0" smtClean="0"/>
              <a:t>                         </a:t>
            </a:r>
            <a:r>
              <a:rPr lang="en-US" dirty="0" err="1" smtClean="0"/>
              <a:t>Tand</a:t>
            </a:r>
            <a:r>
              <a:rPr lang="en-US" dirty="0" smtClean="0"/>
              <a:t>=0.002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78" y="2025497"/>
            <a:ext cx="6592220" cy="4429743"/>
          </a:xfrm>
          <a:prstGeom prst="rect">
            <a:avLst/>
          </a:prstGeom>
        </p:spPr>
      </p:pic>
      <p:pic>
        <p:nvPicPr>
          <p:cNvPr id="5" name="Pictur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78" y="2025497"/>
            <a:ext cx="2525422" cy="4420217"/>
          </a:xfrm>
          <a:prstGeom prst="rect">
            <a:avLst/>
          </a:prstGeom>
        </p:spPr>
      </p:pic>
      <p:pic>
        <p:nvPicPr>
          <p:cNvPr id="6" name="Picture 5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2025497"/>
            <a:ext cx="1764406" cy="4420217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232" y="2025497"/>
            <a:ext cx="2816912" cy="442974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83964" y="3863662"/>
            <a:ext cx="2071733" cy="850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hlinkClick r:id="rId9" action="ppaction://hlinksldjump"/>
              </a:rPr>
              <a:t>Results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279561" y="3863662"/>
            <a:ext cx="2279560" cy="850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hlinkClick r:id="rId10" action="ppaction://hlinksldjump"/>
              </a:rPr>
              <a:t>Contribution</a:t>
            </a:r>
            <a:endParaRPr lang="en-US" dirty="0"/>
          </a:p>
        </p:txBody>
      </p:sp>
      <p:sp>
        <p:nvSpPr>
          <p:cNvPr id="11" name="Oval 10">
            <a:hlinkClick r:id="rId11" action="ppaction://hlinksldjump"/>
          </p:cNvPr>
          <p:cNvSpPr/>
          <p:nvPr/>
        </p:nvSpPr>
        <p:spPr>
          <a:xfrm>
            <a:off x="83963" y="5265313"/>
            <a:ext cx="2071733" cy="8500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>
                <a:hlinkClick r:id="rId11" action="ppaction://hlinksldjump"/>
              </a:rPr>
              <a:t>Circuits</a:t>
            </a:r>
            <a:endParaRPr lang="en-US" u="sng" dirty="0"/>
          </a:p>
        </p:txBody>
      </p:sp>
      <p:sp>
        <p:nvSpPr>
          <p:cNvPr id="12" name="Oval 11"/>
          <p:cNvSpPr/>
          <p:nvPr/>
        </p:nvSpPr>
        <p:spPr>
          <a:xfrm>
            <a:off x="2279561" y="5288923"/>
            <a:ext cx="2279560" cy="826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12" action="ppaction://hlinksldjump"/>
              </a:rPr>
              <a:t>Comparison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Right Arrow 13">
            <a:hlinkClick r:id="rId13" action="ppaction://hlinksldjump"/>
          </p:cNvPr>
          <p:cNvSpPr/>
          <p:nvPr/>
        </p:nvSpPr>
        <p:spPr>
          <a:xfrm>
            <a:off x="10882648" y="6297769"/>
            <a:ext cx="1107583" cy="560231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2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Divider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495" y="1153341"/>
            <a:ext cx="10554574" cy="36365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Wilkinson Power </a:t>
            </a:r>
            <a:r>
              <a:rPr lang="en-US" dirty="0" smtClean="0"/>
              <a:t>Divider:</a:t>
            </a:r>
          </a:p>
          <a:p>
            <a:pPr marL="0" indent="0">
              <a:buNone/>
            </a:pPr>
            <a:r>
              <a:rPr lang="en-US" dirty="0"/>
              <a:t>By introducing a resister in between output port, such that they are matched, the Wilkinson power divider gives best power </a:t>
            </a:r>
            <a:r>
              <a:rPr lang="en-US" dirty="0" smtClean="0"/>
              <a:t>split with isolation between the output ports.</a:t>
            </a:r>
            <a:endParaRPr lang="en-US" dirty="0"/>
          </a:p>
        </p:txBody>
      </p:sp>
      <p:sp>
        <p:nvSpPr>
          <p:cNvPr id="4" name="Left Arrow 3">
            <a:hlinkClick r:id="rId2" action="ppaction://hlinksldjump"/>
          </p:cNvPr>
          <p:cNvSpPr/>
          <p:nvPr/>
        </p:nvSpPr>
        <p:spPr>
          <a:xfrm>
            <a:off x="11075831" y="6284890"/>
            <a:ext cx="953037" cy="573110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 action="ppaction://hlinksldjump"/>
              </a:rPr>
              <a:t>Back</a:t>
            </a:r>
            <a:endParaRPr 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01" y="3604373"/>
            <a:ext cx="6259133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7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Shifter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436" y="2934934"/>
            <a:ext cx="4500263" cy="363651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Phase shifters are used to change the transmission phase angle (phase of S21) of a network. Ideal phase shifters provide low insertion loss, and equal amplitude (or loss) in all phase states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In the base paper, branch line coupler with </a:t>
            </a:r>
            <a:r>
              <a:rPr lang="en-US" dirty="0" err="1" smtClean="0"/>
              <a:t>varactor</a:t>
            </a:r>
            <a:r>
              <a:rPr lang="en-US" dirty="0" smtClean="0"/>
              <a:t> is use to change the phase.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Left Arrow 3">
            <a:hlinkClick r:id="rId2" action="ppaction://hlinksldjump"/>
          </p:cNvPr>
          <p:cNvSpPr/>
          <p:nvPr/>
        </p:nvSpPr>
        <p:spPr>
          <a:xfrm>
            <a:off x="11075831" y="6284890"/>
            <a:ext cx="953037" cy="573110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 action="ppaction://hlinksldjump"/>
              </a:rPr>
              <a:t>Back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696102"/>
            <a:ext cx="5138341" cy="322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 Antenna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861" y="2505623"/>
            <a:ext cx="5015418" cy="36365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most suitable types of antenna for beam-steering systems are those with a radiation pattern in a torus shape that are isotropic in the plane Φ = 0, i.e., independent of θ in the aforementioned plane </a:t>
            </a:r>
            <a:r>
              <a:rPr lang="en-US" dirty="0" smtClean="0"/>
              <a:t>. </a:t>
            </a:r>
            <a:r>
              <a:rPr lang="en-US" dirty="0"/>
              <a:t>A C-shaped monopole antenna was proposed by </a:t>
            </a:r>
            <a:r>
              <a:rPr lang="en-US" dirty="0" smtClean="0"/>
              <a:t>and </a:t>
            </a:r>
            <a:r>
              <a:rPr lang="en-US" dirty="0"/>
              <a:t>optimized at </a:t>
            </a:r>
            <a:r>
              <a:rPr lang="en-US" dirty="0" smtClean="0"/>
              <a:t>2.4 </a:t>
            </a:r>
            <a:r>
              <a:rPr lang="en-US" dirty="0"/>
              <a:t>GHz. Only one of the two antenna branches was kept for our work and dimensions were optimized to maximize matching. Its length is approximately λ/4 and its width had to be changed to 1.86 mm in order to match impedance with PD and </a:t>
            </a:r>
            <a:r>
              <a:rPr lang="en-US" dirty="0" smtClean="0"/>
              <a:t>phase shifters.</a:t>
            </a:r>
            <a:endParaRPr lang="en-US" dirty="0"/>
          </a:p>
        </p:txBody>
      </p:sp>
      <p:sp>
        <p:nvSpPr>
          <p:cNvPr id="4" name="Left Arrow 3">
            <a:hlinkClick r:id="rId2" action="ppaction://hlinksldjump"/>
          </p:cNvPr>
          <p:cNvSpPr/>
          <p:nvPr/>
        </p:nvSpPr>
        <p:spPr>
          <a:xfrm>
            <a:off x="11075831" y="6284890"/>
            <a:ext cx="953037" cy="573110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 action="ppaction://hlinksldjump"/>
              </a:rPr>
              <a:t>Back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30" y="2415507"/>
            <a:ext cx="1981477" cy="2848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990" y="2082086"/>
            <a:ext cx="3162741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9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10614" y="2897746"/>
            <a:ext cx="2086378" cy="2369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DB[S(1,1)]</a:t>
            </a:r>
          </a:p>
          <a:p>
            <a:pPr algn="ctr"/>
            <a:r>
              <a:rPr lang="en-US" sz="28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hlinkClick r:id="rId2" action="ppaction://hlinksldjump"/>
              </a:rPr>
              <a:t>Return</a:t>
            </a:r>
            <a:r>
              <a:rPr lang="en-US" sz="28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Loss</a:t>
            </a:r>
            <a:endParaRPr lang="en-US" sz="28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492580" y="2897746"/>
            <a:ext cx="2086378" cy="2369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Total </a:t>
            </a:r>
            <a:r>
              <a:rPr lang="en-US" sz="28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hlinkClick r:id="rId3" action="ppaction://hlinksldjump"/>
              </a:rPr>
              <a:t>Directivity</a:t>
            </a:r>
            <a:endParaRPr lang="en-US" sz="2800" b="1" dirty="0" smtClean="0"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sz="28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(DB) [3D]</a:t>
            </a:r>
            <a:endParaRPr lang="en-US" sz="28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en-US" dirty="0"/>
          </a:p>
        </p:txBody>
      </p:sp>
      <p:sp>
        <p:nvSpPr>
          <p:cNvPr id="7" name="Rounded Rectangle 6">
            <a:hlinkClick r:id="rId4" action="ppaction://hlinksldjump"/>
          </p:cNvPr>
          <p:cNvSpPr/>
          <p:nvPr/>
        </p:nvSpPr>
        <p:spPr>
          <a:xfrm>
            <a:off x="7632879" y="2897746"/>
            <a:ext cx="2086378" cy="2369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Total Directivity</a:t>
            </a:r>
          </a:p>
          <a:p>
            <a:pPr algn="ctr"/>
            <a:r>
              <a:rPr lang="en-US" sz="2400" b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(DB) </a:t>
            </a:r>
            <a:r>
              <a:rPr lang="en-US" sz="2400" b="1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[Radiation Pattern]</a:t>
            </a:r>
            <a:endParaRPr lang="en-US" sz="24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en-US" sz="2400" dirty="0"/>
          </a:p>
        </p:txBody>
      </p:sp>
      <p:sp>
        <p:nvSpPr>
          <p:cNvPr id="8" name="Left Arrow 7">
            <a:hlinkClick r:id="rId5" action="ppaction://hlinksldjump"/>
          </p:cNvPr>
          <p:cNvSpPr/>
          <p:nvPr/>
        </p:nvSpPr>
        <p:spPr>
          <a:xfrm>
            <a:off x="11075831" y="6315718"/>
            <a:ext cx="941399" cy="54228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hlinkClick r:id="rId5" action="ppaction://hlinksldjump"/>
              </a:rPr>
              <a:t>Back</a:t>
            </a:r>
            <a:endParaRPr lang="en-US" b="1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652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288" y="794917"/>
            <a:ext cx="10571998" cy="970450"/>
          </a:xfrm>
        </p:spPr>
        <p:txBody>
          <a:bodyPr/>
          <a:lstStyle/>
          <a:p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DB[S(1,1</a:t>
            </a:r>
            <a: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)] :Return </a:t>
            </a: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Loss</a:t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dirty="0"/>
          </a:p>
        </p:txBody>
      </p:sp>
      <p:pic>
        <p:nvPicPr>
          <p:cNvPr id="5" name="s_plo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8497" y="2222500"/>
            <a:ext cx="7679654" cy="3907844"/>
          </a:xfrm>
        </p:spPr>
      </p:pic>
      <p:sp>
        <p:nvSpPr>
          <p:cNvPr id="4" name="Left Arrow 3">
            <a:hlinkClick r:id="rId5" action="ppaction://hlinksldjump"/>
          </p:cNvPr>
          <p:cNvSpPr/>
          <p:nvPr/>
        </p:nvSpPr>
        <p:spPr>
          <a:xfrm>
            <a:off x="11075831" y="6315718"/>
            <a:ext cx="941399" cy="54228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hlinkClick r:id="rId5" action="ppaction://hlinksldjump"/>
              </a:rPr>
              <a:t>Back</a:t>
            </a:r>
            <a:endParaRPr lang="en-US" b="1" dirty="0">
              <a:solidFill>
                <a:schemeClr val="tx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52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088" y="357036"/>
            <a:ext cx="10571998" cy="970450"/>
          </a:xfrm>
        </p:spPr>
        <p:txBody>
          <a:bodyPr/>
          <a:lstStyle/>
          <a:p>
            <a: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Total </a:t>
            </a:r>
            <a:r>
              <a:rPr lang="en-US" dirty="0" err="1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Dierectivity</a:t>
            </a:r>
            <a:r>
              <a:rPr lang="en-US" dirty="0" smtClean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: (DB)  [3D]</a:t>
            </a:r>
            <a:endParaRPr lang="en-US" dirty="0"/>
          </a:p>
        </p:txBody>
      </p:sp>
      <p:pic>
        <p:nvPicPr>
          <p:cNvPr id="4" name="3d_plo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5769" y="2222500"/>
            <a:ext cx="7602381" cy="3907844"/>
          </a:xfrm>
        </p:spPr>
      </p:pic>
      <p:sp>
        <p:nvSpPr>
          <p:cNvPr id="5" name="Left Arrow 4">
            <a:hlinkClick r:id="rId5" action="ppaction://hlinksldjump"/>
          </p:cNvPr>
          <p:cNvSpPr/>
          <p:nvPr/>
        </p:nvSpPr>
        <p:spPr>
          <a:xfrm>
            <a:off x="11075831" y="6315718"/>
            <a:ext cx="941399" cy="54228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hlinkClick r:id="rId5" action="ppaction://hlinksldjump"/>
              </a:rPr>
              <a:t>Back</a:t>
            </a:r>
            <a:endParaRPr lang="en-US" b="1" dirty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26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169</TotalTime>
  <Words>403</Words>
  <Application>Microsoft Office PowerPoint</Application>
  <PresentationFormat>Widescreen</PresentationFormat>
  <Paragraphs>69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Century Gothic</vt:lpstr>
      <vt:lpstr>Wingdings</vt:lpstr>
      <vt:lpstr>Wingdings 2</vt:lpstr>
      <vt:lpstr>Quotable</vt:lpstr>
      <vt:lpstr>Implementation of 2 Antenna Array Static Beam-Steering Front-Ends at 2.4 GHz</vt:lpstr>
      <vt:lpstr>Beam Steering</vt:lpstr>
      <vt:lpstr>Circuit Design (Basic):</vt:lpstr>
      <vt:lpstr>Power Divider</vt:lpstr>
      <vt:lpstr>Phase Shifter</vt:lpstr>
      <vt:lpstr>C Antenna</vt:lpstr>
      <vt:lpstr>Results:</vt:lpstr>
      <vt:lpstr>DB[S(1,1)] :Return Loss </vt:lpstr>
      <vt:lpstr>                            Total Dierectivity: (DB)  [3D]</vt:lpstr>
      <vt:lpstr>                                  Total Dierectivity: (DB)  [Radiation Pattern]</vt:lpstr>
      <vt:lpstr>Contribution:</vt:lpstr>
      <vt:lpstr>Comparison:</vt:lpstr>
      <vt:lpstr>Circuits With Phase Shifts from 0-360 deg </vt:lpstr>
      <vt:lpstr>Reference: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Beam-Steering Front-Ends at 2.4 GHz</dc:title>
  <dc:creator>Windows User</dc:creator>
  <cp:lastModifiedBy>Windows User</cp:lastModifiedBy>
  <cp:revision>37</cp:revision>
  <dcterms:created xsi:type="dcterms:W3CDTF">2016-05-03T19:34:15Z</dcterms:created>
  <dcterms:modified xsi:type="dcterms:W3CDTF">2016-05-06T11:50:41Z</dcterms:modified>
</cp:coreProperties>
</file>